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9" r:id="rId5"/>
    <p:sldId id="258" r:id="rId6"/>
    <p:sldId id="262" r:id="rId7"/>
    <p:sldId id="263" r:id="rId8"/>
    <p:sldId id="264" r:id="rId9"/>
    <p:sldId id="265" r:id="rId10"/>
    <p:sldId id="27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355DF8F-3E79-4D31-A150-2329A45BAB19}" type="datetimeFigureOut">
              <a:rPr lang="en-GB" smtClean="0"/>
              <a:t>22/05/2025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2630524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355DF8F-3E79-4D31-A150-2329A45BAB19}" type="datetimeFigureOut">
              <a:rPr lang="en-GB" smtClean="0"/>
              <a:t>22/05/2025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3664541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355DF8F-3E79-4D31-A150-2329A45BAB19}" type="datetimeFigureOut">
              <a:rPr lang="en-GB" smtClean="0"/>
              <a:t>22/05/2025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1804531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355DF8F-3E79-4D31-A150-2329A45BAB19}" type="datetimeFigureOut">
              <a:rPr lang="en-GB" smtClean="0"/>
              <a:t>22/05/2025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3336894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55DF8F-3E79-4D31-A150-2329A45BAB19}" type="datetimeFigureOut">
              <a:rPr lang="en-GB" smtClean="0"/>
              <a:t>22/05/2025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1962712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355DF8F-3E79-4D31-A150-2329A45BAB19}" type="datetimeFigureOut">
              <a:rPr lang="en-GB" smtClean="0"/>
              <a:t>22/05/2025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1732155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355DF8F-3E79-4D31-A150-2329A45BAB19}" type="datetimeFigureOut">
              <a:rPr lang="en-GB" smtClean="0"/>
              <a:t>22/05/2025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790852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355DF8F-3E79-4D31-A150-2329A45BAB19}" type="datetimeFigureOut">
              <a:rPr lang="en-GB" smtClean="0"/>
              <a:t>22/05/2025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2631366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55DF8F-3E79-4D31-A150-2329A45BAB19}" type="datetimeFigureOut">
              <a:rPr lang="en-GB" smtClean="0"/>
              <a:t>22/05/2025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3464002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55DF8F-3E79-4D31-A150-2329A45BAB19}" type="datetimeFigureOut">
              <a:rPr lang="en-GB" smtClean="0"/>
              <a:t>22/05/2025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2775924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55DF8F-3E79-4D31-A150-2329A45BAB19}" type="datetimeFigureOut">
              <a:rPr lang="en-GB" smtClean="0"/>
              <a:t>22/05/2025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1668782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55DF8F-3E79-4D31-A150-2329A45BAB19}" type="datetimeFigureOut">
              <a:rPr lang="en-GB" smtClean="0"/>
              <a:t>22/05/2025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A2A7F6-3BE9-48DB-B157-8BC41E5EB9C9}" type="slidenum">
              <a:rPr lang="en-GB" smtClean="0"/>
              <a:t>‹#›</a:t>
            </a:fld>
            <a:endParaRPr lang="en-GB"/>
          </a:p>
        </p:txBody>
      </p:sp>
    </p:spTree>
    <p:extLst>
      <p:ext uri="{BB962C8B-B14F-4D97-AF65-F5344CB8AC3E}">
        <p14:creationId xmlns:p14="http://schemas.microsoft.com/office/powerpoint/2010/main" val="3430233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hyperlink" Target="http://www.kent.gov.uk/schooladmission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kent.gov.uk/education-and-children/special-educational-needs/school-information-for-special-educational-needs-sen/schools-for-children-with-special-educational-needs" TargetMode="External"/><Relationship Id="rId2" Type="http://schemas.openxmlformats.org/officeDocument/2006/relationships/hyperlink" Target="http://www.kent.gov.uk/education-and-children/schools/school-transpor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kent.gov.uk/education-and-children/schools/school-places/kent-test#tab-2"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admissions@kent.gov.uk"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kent.gov.uk/education-and-children/schools/school-places/appeal-a-school-offer" TargetMode="External"/><Relationship Id="rId2" Type="http://schemas.openxmlformats.org/officeDocument/2006/relationships/hyperlink" Target="http://www.kent.gov.uk/education-and-children/schools/school-places/admissions-criteri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b="1" i="0" u="sng" strike="noStrike" baseline="0" dirty="0">
                <a:latin typeface="+mn-lt"/>
              </a:rPr>
              <a:t>Secondary School Entrance </a:t>
            </a:r>
            <a:r>
              <a:rPr lang="en-GB" b="1" u="sng" dirty="0">
                <a:latin typeface="+mn-lt"/>
              </a:rPr>
              <a:t>P</a:t>
            </a:r>
            <a:r>
              <a:rPr lang="en-GB" b="1" i="0" u="sng" strike="noStrike" baseline="0" dirty="0">
                <a:latin typeface="+mn-lt"/>
              </a:rPr>
              <a:t>rocedures for Sept 2026</a:t>
            </a:r>
            <a:br>
              <a:rPr lang="en-GB" b="1" i="0" u="sng" strike="noStrike" baseline="0" dirty="0">
                <a:latin typeface="Times New Roman"/>
              </a:rPr>
            </a:br>
            <a:endParaRPr lang="en-GB" dirty="0"/>
          </a:p>
        </p:txBody>
      </p:sp>
      <p:sp>
        <p:nvSpPr>
          <p:cNvPr id="3" name="Subtitle 2"/>
          <p:cNvSpPr>
            <a:spLocks noGrp="1"/>
          </p:cNvSpPr>
          <p:nvPr>
            <p:ph type="subTitle" idx="1"/>
          </p:nvPr>
        </p:nvSpPr>
        <p:spPr/>
        <p:txBody>
          <a:bodyPr/>
          <a:lstStyle/>
          <a:p>
            <a:r>
              <a:rPr lang="en-GB" b="1" i="0" u="none" strike="noStrike" baseline="0" dirty="0"/>
              <a:t>A presentation for parents from </a:t>
            </a:r>
          </a:p>
          <a:p>
            <a:r>
              <a:rPr lang="en-GB" b="1" i="0" u="none" strike="noStrike" baseline="0" dirty="0"/>
              <a:t>Deal Parochial C.E.P School</a:t>
            </a:r>
          </a:p>
          <a:p>
            <a:endParaRPr lang="en-GB" dirty="0"/>
          </a:p>
        </p:txBody>
      </p:sp>
    </p:spTree>
    <p:extLst>
      <p:ext uri="{BB962C8B-B14F-4D97-AF65-F5344CB8AC3E}">
        <p14:creationId xmlns:p14="http://schemas.microsoft.com/office/powerpoint/2010/main" val="31027734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700808"/>
            <a:ext cx="8229600" cy="1143000"/>
          </a:xfrm>
        </p:spPr>
        <p:txBody>
          <a:bodyPr>
            <a:noAutofit/>
          </a:bodyPr>
          <a:lstStyle/>
          <a:p>
            <a:br>
              <a:rPr lang="en-GB" sz="2800" b="0" i="0" u="none" strike="noStrike" baseline="0" dirty="0">
                <a:latin typeface="Times New Roman"/>
              </a:rPr>
            </a:br>
            <a:br>
              <a:rPr lang="en-GB" sz="2800" dirty="0">
                <a:latin typeface="Times New Roman"/>
              </a:rPr>
            </a:br>
            <a:br>
              <a:rPr lang="en-GB" sz="2800" dirty="0">
                <a:latin typeface="Times New Roman"/>
              </a:rPr>
            </a:br>
            <a:br>
              <a:rPr lang="en-GB" sz="2800" dirty="0">
                <a:latin typeface="Times New Roman"/>
              </a:rPr>
            </a:br>
            <a:br>
              <a:rPr lang="en-GB" sz="2800" b="0" i="0" u="none" strike="noStrike" baseline="0" dirty="0">
                <a:latin typeface="Times New Roman"/>
              </a:rPr>
            </a:br>
            <a:endParaRPr lang="en-GB" sz="2800" dirty="0"/>
          </a:p>
        </p:txBody>
      </p:sp>
      <p:sp>
        <p:nvSpPr>
          <p:cNvPr id="3" name="TextBox 2"/>
          <p:cNvSpPr txBox="1"/>
          <p:nvPr/>
        </p:nvSpPr>
        <p:spPr>
          <a:xfrm>
            <a:off x="395536" y="404664"/>
            <a:ext cx="8352928" cy="5262979"/>
          </a:xfrm>
          <a:prstGeom prst="rect">
            <a:avLst/>
          </a:prstGeom>
          <a:noFill/>
        </p:spPr>
        <p:txBody>
          <a:bodyPr wrap="square" rtlCol="0">
            <a:spAutoFit/>
          </a:bodyPr>
          <a:lstStyle/>
          <a:p>
            <a:pPr algn="ctr"/>
            <a:r>
              <a:rPr lang="en-GB" b="1" u="sng" dirty="0"/>
              <a:t>Summary of key dates</a:t>
            </a:r>
          </a:p>
          <a:p>
            <a:endParaRPr lang="en-GB" dirty="0"/>
          </a:p>
          <a:p>
            <a:r>
              <a:rPr lang="en-GB" sz="2000" b="1" dirty="0"/>
              <a:t>Registration</a:t>
            </a:r>
            <a:r>
              <a:rPr lang="en-GB" sz="2000" dirty="0"/>
              <a:t> for Kent test opens                                                 2nd June 2025</a:t>
            </a:r>
          </a:p>
          <a:p>
            <a:r>
              <a:rPr lang="en-GB" sz="2000" b="1" dirty="0"/>
              <a:t>Closing</a:t>
            </a:r>
            <a:r>
              <a:rPr lang="en-GB" sz="2000" dirty="0"/>
              <a:t> for registration of Kent test                                           1</a:t>
            </a:r>
            <a:r>
              <a:rPr lang="en-GB" sz="2000" baseline="30000" dirty="0"/>
              <a:t>st</a:t>
            </a:r>
            <a:r>
              <a:rPr lang="en-GB" sz="2000" dirty="0"/>
              <a:t> July 2025</a:t>
            </a:r>
          </a:p>
          <a:p>
            <a:endParaRPr lang="en-GB" sz="2000" dirty="0"/>
          </a:p>
          <a:p>
            <a:r>
              <a:rPr lang="en-GB" sz="2000" dirty="0"/>
              <a:t>Application for Secondary transfer opens                               1st September 2025</a:t>
            </a:r>
          </a:p>
          <a:p>
            <a:endParaRPr lang="en-GB" sz="2000" dirty="0"/>
          </a:p>
          <a:p>
            <a:r>
              <a:rPr lang="en-GB" sz="2000" b="1" dirty="0"/>
              <a:t>Test dates </a:t>
            </a:r>
            <a:r>
              <a:rPr lang="en-GB" sz="2000" dirty="0"/>
              <a:t>for Kent test in school                                              11</a:t>
            </a:r>
            <a:r>
              <a:rPr lang="en-GB" sz="2000" baseline="30000" dirty="0"/>
              <a:t>th</a:t>
            </a:r>
            <a:r>
              <a:rPr lang="en-GB" sz="2000" dirty="0"/>
              <a:t> September 2025</a:t>
            </a:r>
          </a:p>
          <a:p>
            <a:r>
              <a:rPr lang="en-GB" sz="2000" dirty="0"/>
              <a:t>Kent test </a:t>
            </a:r>
            <a:r>
              <a:rPr lang="en-GB" sz="2000" b="1" dirty="0"/>
              <a:t>assessment decisions </a:t>
            </a:r>
            <a:r>
              <a:rPr lang="en-GB" sz="2000" dirty="0"/>
              <a:t>sent to parents                       16</a:t>
            </a:r>
            <a:r>
              <a:rPr lang="en-GB" sz="2000" baseline="30000" dirty="0"/>
              <a:t>th</a:t>
            </a:r>
            <a:r>
              <a:rPr lang="en-GB" sz="2000" dirty="0"/>
              <a:t> October 2025</a:t>
            </a:r>
          </a:p>
          <a:p>
            <a:endParaRPr lang="en-GB" sz="2000" dirty="0"/>
          </a:p>
          <a:p>
            <a:r>
              <a:rPr lang="en-GB" sz="2000" b="1" dirty="0"/>
              <a:t>Closing</a:t>
            </a:r>
            <a:r>
              <a:rPr lang="en-GB" sz="2000" dirty="0"/>
              <a:t> date for applications to secondary school                   31</a:t>
            </a:r>
            <a:r>
              <a:rPr lang="en-GB" sz="2000" baseline="30000" dirty="0"/>
              <a:t>st</a:t>
            </a:r>
            <a:r>
              <a:rPr lang="en-GB" sz="2000" dirty="0"/>
              <a:t> October 2025</a:t>
            </a:r>
          </a:p>
          <a:p>
            <a:endParaRPr lang="en-GB" sz="2000" dirty="0"/>
          </a:p>
          <a:p>
            <a:r>
              <a:rPr lang="en-GB" sz="2000" b="1" dirty="0"/>
              <a:t>National offer day </a:t>
            </a:r>
            <a:r>
              <a:rPr lang="en-GB" sz="2000" dirty="0"/>
              <a:t>of schools allocated sent to parents          2</a:t>
            </a:r>
            <a:r>
              <a:rPr lang="en-GB" sz="2000" baseline="30000" dirty="0"/>
              <a:t>nd</a:t>
            </a:r>
            <a:r>
              <a:rPr lang="en-GB" sz="2000" dirty="0"/>
              <a:t> March 2026</a:t>
            </a:r>
          </a:p>
          <a:p>
            <a:endParaRPr lang="en-GB" sz="2000" dirty="0"/>
          </a:p>
          <a:p>
            <a:r>
              <a:rPr lang="en-GB" sz="2000" dirty="0"/>
              <a:t>Deadline for lodging appeals                                                       30</a:t>
            </a:r>
            <a:r>
              <a:rPr lang="en-GB" sz="2000" baseline="30000" dirty="0"/>
              <a:t>th</a:t>
            </a:r>
            <a:r>
              <a:rPr lang="en-GB" sz="2000" dirty="0"/>
              <a:t> March 2026</a:t>
            </a:r>
          </a:p>
          <a:p>
            <a:endParaRPr lang="en-GB" sz="2000" dirty="0"/>
          </a:p>
          <a:p>
            <a:endParaRPr lang="en-GB" sz="2000" dirty="0"/>
          </a:p>
        </p:txBody>
      </p:sp>
    </p:spTree>
    <p:extLst>
      <p:ext uri="{BB962C8B-B14F-4D97-AF65-F5344CB8AC3E}">
        <p14:creationId xmlns:p14="http://schemas.microsoft.com/office/powerpoint/2010/main" val="900813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b="0" i="0" u="none" strike="noStrike" baseline="0" dirty="0">
                <a:latin typeface="+mn-lt"/>
              </a:rPr>
              <a:t>You will soon be asked to choose a secondary school for your child.</a:t>
            </a:r>
            <a:br>
              <a:rPr lang="en-GB" sz="2800" b="0" i="0" u="none" strike="noStrike" baseline="0" dirty="0">
                <a:latin typeface="Times New Roman"/>
              </a:rPr>
            </a:br>
            <a:endParaRPr lang="en-GB" sz="2800" dirty="0"/>
          </a:p>
        </p:txBody>
      </p:sp>
      <p:sp>
        <p:nvSpPr>
          <p:cNvPr id="3" name="Content Placeholder 2"/>
          <p:cNvSpPr>
            <a:spLocks noGrp="1"/>
          </p:cNvSpPr>
          <p:nvPr>
            <p:ph idx="1"/>
          </p:nvPr>
        </p:nvSpPr>
        <p:spPr/>
        <p:txBody>
          <a:bodyPr>
            <a:normAutofit fontScale="92500" lnSpcReduction="10000"/>
          </a:bodyPr>
          <a:lstStyle/>
          <a:p>
            <a:r>
              <a:rPr lang="en-GB" sz="2800" dirty="0"/>
              <a:t>S</a:t>
            </a:r>
            <a:r>
              <a:rPr lang="en-GB" sz="2800" b="0" i="0" u="none" strike="noStrike" baseline="0" dirty="0"/>
              <a:t>econdary schools </a:t>
            </a:r>
            <a:r>
              <a:rPr lang="en-GB" sz="2800" dirty="0"/>
              <a:t>will </a:t>
            </a:r>
            <a:r>
              <a:rPr lang="en-GB" sz="2800" b="0" i="0" u="none" strike="noStrike" dirty="0"/>
              <a:t>invite you to </a:t>
            </a:r>
            <a:r>
              <a:rPr lang="en-GB" sz="2800" dirty="0"/>
              <a:t>look around the school. Please look on their websites to see when they are offering this </a:t>
            </a:r>
          </a:p>
          <a:p>
            <a:r>
              <a:rPr lang="en-GB" sz="2800" b="0" i="0" u="none" strike="noStrike" baseline="0" dirty="0"/>
              <a:t>The Secondary school admissions process consists of several stages starting with Kent Test registration, which begins in June, through to National Offer Day in March and then the final reallocation of places in April. After this point the In Year process will take over.</a:t>
            </a:r>
          </a:p>
          <a:p>
            <a:r>
              <a:rPr lang="en-GB" sz="2800" b="0" i="0" u="none" strike="noStrike" baseline="0" dirty="0"/>
              <a:t>For further information please check the full admissions scheme which can be found at </a:t>
            </a:r>
            <a:r>
              <a:rPr lang="en-GB" sz="2800" b="0" i="0" u="sng" strike="noStrike" baseline="0" dirty="0">
                <a:solidFill>
                  <a:srgbClr val="0000FF"/>
                </a:solidFill>
                <a:hlinkClick r:id="rId2"/>
              </a:rPr>
              <a:t>www.kent.gov.uk/schooladmissions</a:t>
            </a:r>
            <a:endParaRPr lang="en-GB" sz="2800" b="0" i="0" u="none" strike="noStrike" baseline="0" dirty="0">
              <a:solidFill>
                <a:srgbClr val="0000FF"/>
              </a:solidFill>
              <a:hlinkClick r:id="rId2"/>
            </a:endParaRPr>
          </a:p>
          <a:p>
            <a:endParaRPr lang="en-GB" dirty="0"/>
          </a:p>
        </p:txBody>
      </p:sp>
    </p:spTree>
    <p:extLst>
      <p:ext uri="{BB962C8B-B14F-4D97-AF65-F5344CB8AC3E}">
        <p14:creationId xmlns:p14="http://schemas.microsoft.com/office/powerpoint/2010/main" val="7861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0" i="0" u="sng" strike="noStrike" kern="1800" baseline="0" dirty="0">
                <a:latin typeface="+mn-lt"/>
              </a:rPr>
              <a:t>Choosing a school</a:t>
            </a:r>
            <a:br>
              <a:rPr lang="en-GB" b="0" i="0" u="sng" strike="noStrike" kern="1800" baseline="0" dirty="0">
                <a:latin typeface="Times New Roman"/>
              </a:rPr>
            </a:br>
            <a:endParaRPr lang="en-GB" dirty="0"/>
          </a:p>
        </p:txBody>
      </p:sp>
      <p:sp>
        <p:nvSpPr>
          <p:cNvPr id="3" name="Content Placeholder 2"/>
          <p:cNvSpPr>
            <a:spLocks noGrp="1"/>
          </p:cNvSpPr>
          <p:nvPr>
            <p:ph idx="1"/>
          </p:nvPr>
        </p:nvSpPr>
        <p:spPr>
          <a:xfrm>
            <a:off x="457200" y="1052736"/>
            <a:ext cx="8229600" cy="5616624"/>
          </a:xfrm>
        </p:spPr>
        <p:txBody>
          <a:bodyPr>
            <a:normAutofit fontScale="92500" lnSpcReduction="10000"/>
          </a:bodyPr>
          <a:lstStyle/>
          <a:p>
            <a:r>
              <a:rPr lang="en-GB" sz="2000" b="0" i="0" u="none" strike="noStrike" baseline="0" dirty="0"/>
              <a:t>There are lots of different types of school in Kent, and it's important that your child goes to a school that's right for them.</a:t>
            </a:r>
          </a:p>
          <a:p>
            <a:endParaRPr lang="en-GB" sz="2000" b="0" i="0" u="none" strike="noStrike" baseline="0" dirty="0"/>
          </a:p>
          <a:p>
            <a:r>
              <a:rPr lang="en-GB" sz="2000" i="0" u="none" strike="noStrike" baseline="0" dirty="0"/>
              <a:t>Find out about a school</a:t>
            </a:r>
          </a:p>
          <a:p>
            <a:pPr marL="0" indent="0">
              <a:buNone/>
            </a:pPr>
            <a:r>
              <a:rPr lang="en-GB" sz="2000" b="0" i="0" u="none" strike="noStrike" baseline="0" dirty="0"/>
              <a:t>      </a:t>
            </a:r>
            <a:r>
              <a:rPr lang="en-GB" sz="2000" b="1" i="0" u="none" strike="noStrike" baseline="0" dirty="0"/>
              <a:t>To find out if a school is suitable for your child:</a:t>
            </a:r>
          </a:p>
          <a:p>
            <a:r>
              <a:rPr lang="en-GB" sz="2000" dirty="0"/>
              <a:t>V</a:t>
            </a:r>
            <a:r>
              <a:rPr lang="en-GB" sz="2000" b="0" i="0" u="none" strike="noStrike" baseline="0" dirty="0"/>
              <a:t>isit the school – </a:t>
            </a:r>
            <a:r>
              <a:rPr lang="en-GB" sz="2000" dirty="0"/>
              <a:t>if you can- and visit the school’s website</a:t>
            </a:r>
            <a:r>
              <a:rPr lang="en-GB" sz="2000" b="0" i="0" u="none" strike="noStrike" baseline="0" dirty="0"/>
              <a:t> </a:t>
            </a:r>
          </a:p>
          <a:p>
            <a:r>
              <a:rPr lang="en-GB" sz="2000" dirty="0"/>
              <a:t>A</a:t>
            </a:r>
            <a:r>
              <a:rPr lang="en-GB" sz="2000" b="0" i="0" u="none" strike="noStrike" baseline="0" dirty="0"/>
              <a:t>sk other parents what they think about the school </a:t>
            </a:r>
          </a:p>
          <a:p>
            <a:r>
              <a:rPr lang="en-GB" sz="2000" dirty="0"/>
              <a:t>C</a:t>
            </a:r>
            <a:r>
              <a:rPr lang="en-GB" sz="2000" b="0" i="0" u="none" strike="noStrike" baseline="0" dirty="0"/>
              <a:t>heck the school’s admission criteria – this sets</a:t>
            </a:r>
            <a:r>
              <a:rPr lang="en-GB" sz="2000" b="0" i="0" u="none" strike="noStrike" dirty="0"/>
              <a:t> out how schools choose which children to offer a school place to</a:t>
            </a:r>
            <a:endParaRPr lang="en-GB" sz="2000" b="0" i="0" u="none" strike="noStrike" baseline="0" dirty="0"/>
          </a:p>
          <a:p>
            <a:r>
              <a:rPr lang="en-GB" sz="2000" dirty="0"/>
              <a:t>R</a:t>
            </a:r>
            <a:r>
              <a:rPr lang="en-GB" sz="2000" b="0" i="0" u="none" strike="noStrike" baseline="0" dirty="0"/>
              <a:t>ead the school’s Ofsted reports </a:t>
            </a:r>
          </a:p>
          <a:p>
            <a:r>
              <a:rPr lang="en-GB" sz="2000" dirty="0"/>
              <a:t>C</a:t>
            </a:r>
            <a:r>
              <a:rPr lang="en-GB" sz="2000" b="0" i="0" u="none" strike="noStrike" baseline="0" dirty="0"/>
              <a:t>heck school league tables </a:t>
            </a:r>
          </a:p>
          <a:p>
            <a:r>
              <a:rPr lang="en-GB" sz="2000" b="0" i="0" u="none" strike="noStrike" baseline="0" dirty="0"/>
              <a:t>Think about what school transport is available</a:t>
            </a:r>
            <a:endParaRPr lang="en-GB" sz="2000" b="0" i="0" u="none" strike="noStrike" baseline="0" dirty="0">
              <a:hlinkClick r:id="rId2"/>
            </a:endParaRPr>
          </a:p>
          <a:p>
            <a:r>
              <a:rPr lang="en-GB" sz="2000" dirty="0"/>
              <a:t>F</a:t>
            </a:r>
            <a:r>
              <a:rPr lang="en-GB" sz="2000" b="0" i="0" u="none" strike="noStrike" baseline="0" dirty="0"/>
              <a:t>ind out how the school can support your child if you are choosing a school for a child with a special educational need</a:t>
            </a:r>
          </a:p>
          <a:p>
            <a:r>
              <a:rPr lang="en-GB" sz="2000" b="1" dirty="0"/>
              <a:t>IF YOU ARE UNSURE IF YOU WOULD LIKE YOUR CHILD TO TAKE THE KENT TEST, OUR ADVICE IS TO REGISTER THEM. YOU CAN CHANGE YOUR MIND AND WITHDRAW LATER IF YOU WISH BUT NO APPLICATIONS WILL BE ACCEPTED AFTER THE CLOSING DATE.</a:t>
            </a:r>
            <a:endParaRPr lang="en-GB" sz="2000" b="1" i="0" u="none" strike="noStrike" baseline="0" dirty="0"/>
          </a:p>
          <a:p>
            <a:endParaRPr lang="en-GB" sz="2000" b="0" i="0" u="none" strike="noStrike" baseline="0" dirty="0">
              <a:hlinkClick r:id="rId3"/>
            </a:endParaRPr>
          </a:p>
          <a:p>
            <a:endParaRPr lang="en-GB" sz="1400" dirty="0"/>
          </a:p>
        </p:txBody>
      </p:sp>
    </p:spTree>
    <p:extLst>
      <p:ext uri="{BB962C8B-B14F-4D97-AF65-F5344CB8AC3E}">
        <p14:creationId xmlns:p14="http://schemas.microsoft.com/office/powerpoint/2010/main" val="2229831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marL="342900" lvl="0" indent="-342900">
              <a:spcBef>
                <a:spcPct val="20000"/>
              </a:spcBef>
            </a:pPr>
            <a:r>
              <a:rPr lang="en-GB" sz="3200" dirty="0">
                <a:solidFill>
                  <a:prstClr val="black"/>
                </a:solidFill>
                <a:latin typeface="+mn-lt"/>
                <a:ea typeface="+mn-ea"/>
                <a:cs typeface="+mn-cs"/>
              </a:rPr>
              <a:t>The Kent Test dates for 2025 are:</a:t>
            </a:r>
            <a:br>
              <a:rPr lang="en-GB" sz="3200" dirty="0">
                <a:solidFill>
                  <a:prstClr val="black"/>
                </a:solidFill>
                <a:latin typeface="Times New Roman"/>
                <a:ea typeface="+mn-ea"/>
                <a:cs typeface="+mn-cs"/>
              </a:rPr>
            </a:br>
            <a:endParaRPr lang="en-GB" dirty="0"/>
          </a:p>
        </p:txBody>
      </p:sp>
      <p:sp>
        <p:nvSpPr>
          <p:cNvPr id="5" name="Content Placeholder 4"/>
          <p:cNvSpPr>
            <a:spLocks noGrp="1"/>
          </p:cNvSpPr>
          <p:nvPr>
            <p:ph idx="1"/>
          </p:nvPr>
        </p:nvSpPr>
        <p:spPr>
          <a:xfrm>
            <a:off x="457200" y="908720"/>
            <a:ext cx="8229600" cy="5472608"/>
          </a:xfrm>
        </p:spPr>
        <p:txBody>
          <a:bodyPr>
            <a:normAutofit fontScale="62500" lnSpcReduction="20000"/>
          </a:bodyPr>
          <a:lstStyle/>
          <a:p>
            <a:endParaRPr lang="en-GB" b="0" i="0" u="none" strike="noStrike" baseline="0" dirty="0">
              <a:latin typeface="Times New Roman"/>
            </a:endParaRPr>
          </a:p>
          <a:p>
            <a:r>
              <a:rPr lang="en-GB" sz="3400" dirty="0"/>
              <a:t>The Kent Test is planned to take place, in school, on </a:t>
            </a:r>
            <a:r>
              <a:rPr lang="en-GB" sz="3400" b="1" dirty="0"/>
              <a:t>Thursday 11</a:t>
            </a:r>
            <a:r>
              <a:rPr lang="en-GB" sz="3400" b="1" baseline="30000" dirty="0"/>
              <a:t>th</a:t>
            </a:r>
            <a:r>
              <a:rPr lang="en-GB" sz="3400" b="1" dirty="0"/>
              <a:t> September 2025.</a:t>
            </a:r>
          </a:p>
          <a:p>
            <a:endParaRPr lang="en-GB" sz="3400" dirty="0"/>
          </a:p>
          <a:p>
            <a:r>
              <a:rPr lang="en-GB" sz="3400" dirty="0"/>
              <a:t>Practice papers can be downloaded from </a:t>
            </a:r>
            <a:r>
              <a:rPr lang="en-GB" sz="2000" dirty="0">
                <a:hlinkClick r:id="rId2"/>
              </a:rPr>
              <a:t>Kent Test - Kent County Council</a:t>
            </a:r>
            <a:endParaRPr lang="en-GB" sz="2000" dirty="0"/>
          </a:p>
          <a:p>
            <a:r>
              <a:rPr lang="en-GB" sz="3400" dirty="0"/>
              <a:t>These papers contain examples of the type of questions which will appear in the Mathematics and Reasoning papers of the examination – you can also buy practice papers from WH Smith and other stationary suppliers.</a:t>
            </a:r>
          </a:p>
          <a:p>
            <a:pPr marL="0" indent="0">
              <a:buNone/>
            </a:pPr>
            <a:endParaRPr lang="en-GB" sz="3400" dirty="0"/>
          </a:p>
          <a:p>
            <a:r>
              <a:rPr lang="en-GB" sz="3400" dirty="0"/>
              <a:t>Assessment decision letters will be sent to parents/carers </a:t>
            </a:r>
            <a:r>
              <a:rPr lang="en-GB" sz="3400" u="sng" dirty="0"/>
              <a:t>on</a:t>
            </a:r>
            <a:r>
              <a:rPr lang="en-GB" sz="3400" dirty="0"/>
              <a:t> </a:t>
            </a:r>
            <a:r>
              <a:rPr lang="en-GB" sz="3400" b="1" dirty="0"/>
              <a:t>16</a:t>
            </a:r>
            <a:r>
              <a:rPr lang="en-GB" sz="3400" b="1" baseline="30000" dirty="0"/>
              <a:t>th</a:t>
            </a:r>
            <a:r>
              <a:rPr lang="en-GB" sz="3400" b="1" dirty="0"/>
              <a:t> October 2025. </a:t>
            </a:r>
            <a:r>
              <a:rPr lang="en-GB" sz="3400" dirty="0"/>
              <a:t>If you apply online, you will receive an e-mail on this date. If you apply by post, the letters are posted on this date and arrive a few days later.</a:t>
            </a:r>
          </a:p>
          <a:p>
            <a:endParaRPr lang="en-GB" sz="3400" dirty="0"/>
          </a:p>
          <a:p>
            <a:r>
              <a:rPr lang="en-GB" sz="3400" dirty="0"/>
              <a:t>The Dover Boys and Girls  Tests takes place on the Saturday after the Kent test, planned this year for </a:t>
            </a:r>
            <a:r>
              <a:rPr lang="en-GB" sz="3400" b="1" dirty="0"/>
              <a:t>Saturday 13th September 2025.</a:t>
            </a:r>
          </a:p>
          <a:p>
            <a:endParaRPr lang="en-GB" dirty="0"/>
          </a:p>
          <a:p>
            <a:endParaRPr lang="en-GB" dirty="0"/>
          </a:p>
        </p:txBody>
      </p:sp>
    </p:spTree>
    <p:extLst>
      <p:ext uri="{BB962C8B-B14F-4D97-AF65-F5344CB8AC3E}">
        <p14:creationId xmlns:p14="http://schemas.microsoft.com/office/powerpoint/2010/main" val="3019080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latin typeface="+mn-lt"/>
              </a:rPr>
              <a:t>The Kent Test</a:t>
            </a:r>
            <a:br>
              <a:rPr lang="en-GB" dirty="0"/>
            </a:br>
            <a:endParaRPr lang="en-GB" dirty="0"/>
          </a:p>
        </p:txBody>
      </p:sp>
      <p:sp>
        <p:nvSpPr>
          <p:cNvPr id="4" name="Content Placeholder 3"/>
          <p:cNvSpPr>
            <a:spLocks noGrp="1"/>
          </p:cNvSpPr>
          <p:nvPr>
            <p:ph idx="1"/>
          </p:nvPr>
        </p:nvSpPr>
        <p:spPr>
          <a:xfrm>
            <a:off x="457200" y="980728"/>
            <a:ext cx="8219256" cy="5544616"/>
          </a:xfrm>
        </p:spPr>
        <p:txBody>
          <a:bodyPr>
            <a:normAutofit fontScale="62500" lnSpcReduction="20000"/>
          </a:bodyPr>
          <a:lstStyle/>
          <a:p>
            <a:r>
              <a:rPr lang="en-GB" b="0" i="0" u="none" strike="noStrike" baseline="0" dirty="0"/>
              <a:t>If you want to apply for a year 7 place at a Kent grammar school, you can register your child for the Kent Test. The test assesses whether grammar school is a suitable option for your child.</a:t>
            </a:r>
          </a:p>
          <a:p>
            <a:pPr marL="0" indent="0">
              <a:buNone/>
            </a:pPr>
            <a:endParaRPr lang="en-GB" b="0" i="0" u="none" strike="noStrike" baseline="0" dirty="0"/>
          </a:p>
          <a:p>
            <a:r>
              <a:rPr lang="en-GB" dirty="0"/>
              <a:t>You</a:t>
            </a:r>
            <a:r>
              <a:rPr lang="en-GB" b="0" i="0" u="none" strike="noStrike" baseline="0" dirty="0"/>
              <a:t> can register </a:t>
            </a:r>
            <a:r>
              <a:rPr lang="en-GB" dirty="0"/>
              <a:t>your</a:t>
            </a:r>
            <a:r>
              <a:rPr lang="en-GB" b="0" i="0" u="none" strike="noStrike" baseline="0" dirty="0"/>
              <a:t> child online, by visiting </a:t>
            </a:r>
            <a:r>
              <a:rPr lang="en-GB" b="1" dirty="0"/>
              <a:t>www.kent.gov.uk/kenttest</a:t>
            </a:r>
            <a:r>
              <a:rPr lang="en-GB" b="0" i="0" u="none" strike="noStrike" baseline="0" dirty="0"/>
              <a:t> </a:t>
            </a:r>
            <a:r>
              <a:rPr lang="en-GB" b="1" i="0" u="none" strike="noStrike" baseline="0" dirty="0">
                <a:solidFill>
                  <a:srgbClr val="FF0000"/>
                </a:solidFill>
              </a:rPr>
              <a:t>- </a:t>
            </a:r>
            <a:r>
              <a:rPr lang="en-GB" i="0" u="none" strike="noStrike" baseline="0" dirty="0"/>
              <a:t>this is the best option as KCC will be able to process your details more quickly.</a:t>
            </a:r>
            <a:r>
              <a:rPr lang="en-GB" i="0" u="none" strike="noStrike" dirty="0"/>
              <a:t> A</a:t>
            </a:r>
            <a:r>
              <a:rPr lang="en-GB" i="0" u="none" strike="noStrike" baseline="0" dirty="0"/>
              <a:t>lso,</a:t>
            </a:r>
            <a:r>
              <a:rPr lang="en-GB" i="0" u="none" strike="noStrike" dirty="0"/>
              <a:t> once you have your child’s results, you will be able to apply online for a school place too by adding your preferences to the information you have already submitted - </a:t>
            </a:r>
            <a:r>
              <a:rPr lang="en-GB" i="0" u="none" strike="noStrike" baseline="0" dirty="0"/>
              <a:t> </a:t>
            </a:r>
            <a:r>
              <a:rPr lang="en-GB" b="0" i="0" u="none" strike="noStrike" baseline="0" dirty="0"/>
              <a:t>or </a:t>
            </a:r>
            <a:r>
              <a:rPr lang="en-GB" dirty="0"/>
              <a:t>you</a:t>
            </a:r>
            <a:r>
              <a:rPr lang="en-GB" b="0" i="0" u="none" strike="noStrike" baseline="0" dirty="0"/>
              <a:t> can fill in a paper form (you will need to download this) and return it through the school or direct to the Admissions Team at Sessions House.</a:t>
            </a:r>
          </a:p>
          <a:p>
            <a:pPr marL="0" indent="0">
              <a:buNone/>
            </a:pPr>
            <a:endParaRPr lang="en-GB" b="0" i="0" u="none" strike="noStrike" baseline="0" dirty="0"/>
          </a:p>
          <a:p>
            <a:r>
              <a:rPr lang="en-GB" b="0" i="0" u="none" strike="noStrike" baseline="0" dirty="0"/>
              <a:t>If you want your child to take the Kent Test for selective education then it is vital that you register your child  </a:t>
            </a:r>
            <a:r>
              <a:rPr lang="en-GB" b="1" dirty="0"/>
              <a:t>between </a:t>
            </a:r>
            <a:r>
              <a:rPr lang="en-GB" b="1" u="sng" dirty="0"/>
              <a:t>2nd June and 1st July 2025</a:t>
            </a:r>
            <a:r>
              <a:rPr lang="en-GB" b="1" i="0" u="sng" strike="noStrike" baseline="0" dirty="0"/>
              <a:t>.</a:t>
            </a:r>
          </a:p>
          <a:p>
            <a:pPr marL="0" indent="0">
              <a:buNone/>
            </a:pPr>
            <a:endParaRPr lang="en-GB" b="1" i="0" u="none" strike="noStrike" baseline="0" dirty="0">
              <a:solidFill>
                <a:srgbClr val="FF0000"/>
              </a:solidFill>
            </a:endParaRPr>
          </a:p>
          <a:p>
            <a:r>
              <a:rPr lang="en-GB" b="0" i="0" u="none" strike="noStrike" baseline="0" dirty="0"/>
              <a:t>To take the </a:t>
            </a:r>
            <a:r>
              <a:rPr lang="en-GB" b="1" i="0" u="none" strike="noStrike" baseline="0" dirty="0"/>
              <a:t>Dover Grammar test </a:t>
            </a:r>
            <a:r>
              <a:rPr lang="en-GB" dirty="0"/>
              <a:t>you need to apply </a:t>
            </a:r>
            <a:r>
              <a:rPr lang="en-GB" i="0" u="none" strike="noStrike" baseline="0" dirty="0"/>
              <a:t>by downloading</a:t>
            </a:r>
            <a:r>
              <a:rPr lang="en-GB" i="0" u="none" strike="noStrike" dirty="0"/>
              <a:t> application forms from their website. The closing date for this is Friday </a:t>
            </a:r>
            <a:r>
              <a:rPr lang="en-GB" b="1" dirty="0"/>
              <a:t>4</a:t>
            </a:r>
            <a:r>
              <a:rPr lang="en-GB" b="1" baseline="30000" dirty="0"/>
              <a:t>th</a:t>
            </a:r>
            <a:r>
              <a:rPr lang="en-GB" b="1" dirty="0"/>
              <a:t> July (boys’ school)/ 11</a:t>
            </a:r>
            <a:r>
              <a:rPr lang="en-GB" b="1" baseline="30000" dirty="0"/>
              <a:t>th</a:t>
            </a:r>
            <a:r>
              <a:rPr lang="en-GB" b="1" dirty="0"/>
              <a:t> July (girls’ school).</a:t>
            </a:r>
            <a:r>
              <a:rPr lang="en-GB" b="1" i="0" u="none" strike="noStrike" dirty="0"/>
              <a:t> </a:t>
            </a:r>
            <a:endParaRPr lang="en-GB" b="0" i="0" u="none" strike="noStrike" baseline="0" dirty="0"/>
          </a:p>
          <a:p>
            <a:r>
              <a:rPr lang="en-GB" dirty="0"/>
              <a:t>Coaching is not required or permitted to be done by the school.</a:t>
            </a:r>
            <a:endParaRPr lang="en-GB" b="0" i="0" u="none" strike="noStrike" baseline="0" dirty="0"/>
          </a:p>
          <a:p>
            <a:pPr marL="0" indent="0">
              <a:buNone/>
            </a:pPr>
            <a:endParaRPr lang="en-GB" dirty="0"/>
          </a:p>
        </p:txBody>
      </p:sp>
    </p:spTree>
    <p:extLst>
      <p:ext uri="{BB962C8B-B14F-4D97-AF65-F5344CB8AC3E}">
        <p14:creationId xmlns:p14="http://schemas.microsoft.com/office/powerpoint/2010/main" val="2178470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b="1" i="0" u="sng" strike="noStrike" baseline="0" dirty="0">
                <a:latin typeface="+mn-lt"/>
              </a:rPr>
              <a:t>The Tests</a:t>
            </a:r>
            <a:br>
              <a:rPr lang="en-GB" b="1" i="0" u="sng" strike="noStrike" baseline="0" dirty="0">
                <a:latin typeface="Times New Roman"/>
              </a:rPr>
            </a:br>
            <a:endParaRPr lang="en-GB" dirty="0"/>
          </a:p>
        </p:txBody>
      </p:sp>
      <p:sp>
        <p:nvSpPr>
          <p:cNvPr id="5" name="Content Placeholder 4"/>
          <p:cNvSpPr>
            <a:spLocks noGrp="1"/>
          </p:cNvSpPr>
          <p:nvPr>
            <p:ph idx="1"/>
          </p:nvPr>
        </p:nvSpPr>
        <p:spPr>
          <a:xfrm>
            <a:off x="457200" y="980728"/>
            <a:ext cx="8147248" cy="5544616"/>
          </a:xfrm>
        </p:spPr>
        <p:txBody>
          <a:bodyPr>
            <a:normAutofit/>
          </a:bodyPr>
          <a:lstStyle/>
          <a:p>
            <a:r>
              <a:rPr lang="en-GB" sz="1800" b="0" i="0" u="none" strike="noStrike" baseline="0" dirty="0"/>
              <a:t>The first test will be a </a:t>
            </a:r>
            <a:r>
              <a:rPr lang="en-GB" sz="1800" b="1" i="0" u="none" strike="noStrike" baseline="0" dirty="0"/>
              <a:t>multiple-choice English and Maths </a:t>
            </a:r>
            <a:r>
              <a:rPr lang="en-GB" sz="1800" b="0" i="0" u="none" strike="noStrike" baseline="0" dirty="0"/>
              <a:t>paper with a separate answer sheet. The English test is the first section. The test will take an hour. Each section will involve a 5 minute practice exercise followed by a 25 minute test. The English section will involve a comprehension exercise as well as some additional questions drawn from a set designed to test literacy skills.</a:t>
            </a:r>
          </a:p>
          <a:p>
            <a:r>
              <a:rPr lang="en-GB" sz="1800" b="0" i="0" u="none" strike="noStrike" baseline="0" dirty="0"/>
              <a:t>The second test will be a multiple-choice reasoning paper. It will take about an hour, including the practice sections and questions. It will contain a </a:t>
            </a:r>
            <a:r>
              <a:rPr lang="en-GB" sz="1800" b="1" i="0" u="none" strike="noStrike" baseline="0" dirty="0"/>
              <a:t>verbal reasoning section and a non-verbal reasoning </a:t>
            </a:r>
            <a:r>
              <a:rPr lang="en-GB" sz="1800" b="0" i="0" u="none" strike="noStrike" baseline="0" dirty="0"/>
              <a:t>section of roughly the same length, with the verbal reasoning first. The non-verbal reasoning will be split into four sections, administered and timed individually (as in the previous tests).</a:t>
            </a:r>
          </a:p>
          <a:p>
            <a:r>
              <a:rPr lang="en-GB" sz="1800" b="0" i="0" u="none" strike="noStrike" baseline="0" dirty="0"/>
              <a:t>The multiple-choice test papers are marked by an automated marking machine.</a:t>
            </a:r>
          </a:p>
          <a:p>
            <a:r>
              <a:rPr lang="en-GB" sz="1800" b="0" i="0" u="none" strike="noStrike" baseline="0" dirty="0"/>
              <a:t>There will also be a writing exercise which will not be marked but may be used by a local headteacher panel as part of the headteacher assessment stage of the process. Forty minutes will be allowed for the writing task, including 10 minutes planning time.</a:t>
            </a:r>
          </a:p>
          <a:p>
            <a:r>
              <a:rPr lang="en-GB" sz="1800" dirty="0"/>
              <a:t>The </a:t>
            </a:r>
            <a:r>
              <a:rPr lang="en-GB" sz="1800" b="1" dirty="0"/>
              <a:t>Kent Test familiarisation booklet </a:t>
            </a:r>
            <a:r>
              <a:rPr lang="en-GB" sz="1800" dirty="0"/>
              <a:t> gives a description of the different parts of the test and advice on approaching the types of questions asked.</a:t>
            </a:r>
          </a:p>
        </p:txBody>
      </p:sp>
    </p:spTree>
    <p:extLst>
      <p:ext uri="{BB962C8B-B14F-4D97-AF65-F5344CB8AC3E}">
        <p14:creationId xmlns:p14="http://schemas.microsoft.com/office/powerpoint/2010/main" val="2566580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0" u="sng" strike="noStrike" baseline="0" dirty="0">
                <a:latin typeface="+mn-lt"/>
              </a:rPr>
              <a:t>Test results</a:t>
            </a:r>
            <a:br>
              <a:rPr lang="en-GB" b="1" i="0" u="sng" strike="noStrike" baseline="0" dirty="0">
                <a:latin typeface="Times New Roman"/>
              </a:rPr>
            </a:br>
            <a:endParaRPr lang="en-GB" dirty="0"/>
          </a:p>
        </p:txBody>
      </p:sp>
      <p:sp>
        <p:nvSpPr>
          <p:cNvPr id="3" name="Content Placeholder 2"/>
          <p:cNvSpPr>
            <a:spLocks noGrp="1"/>
          </p:cNvSpPr>
          <p:nvPr>
            <p:ph idx="1"/>
          </p:nvPr>
        </p:nvSpPr>
        <p:spPr>
          <a:xfrm>
            <a:off x="457200" y="1052736"/>
            <a:ext cx="8147248" cy="5073427"/>
          </a:xfrm>
        </p:spPr>
        <p:txBody>
          <a:bodyPr>
            <a:normAutofit/>
          </a:bodyPr>
          <a:lstStyle/>
          <a:p>
            <a:pPr marL="0" indent="0">
              <a:buNone/>
            </a:pPr>
            <a:endParaRPr lang="en-GB" sz="1800" b="0" i="0" u="none" strike="noStrike" baseline="0" dirty="0"/>
          </a:p>
          <a:p>
            <a:r>
              <a:rPr lang="en-GB" sz="1800" b="0" i="0" u="none" strike="noStrike" baseline="0" dirty="0"/>
              <a:t>Assessment decision letters will be posted to parents on </a:t>
            </a:r>
            <a:r>
              <a:rPr lang="en-GB" sz="1800" b="1" i="0" u="sng" strike="noStrike" baseline="0" dirty="0"/>
              <a:t>Thursday</a:t>
            </a:r>
            <a:r>
              <a:rPr lang="en-GB" sz="1800" b="1" i="0" u="sng" strike="noStrike" dirty="0"/>
              <a:t> 16</a:t>
            </a:r>
            <a:r>
              <a:rPr lang="en-GB" sz="1800" b="1" i="0" u="sng" strike="noStrike" baseline="30000" dirty="0"/>
              <a:t>th</a:t>
            </a:r>
            <a:r>
              <a:rPr lang="en-GB" sz="1800" b="1" i="0" u="sng" strike="noStrike" baseline="0" dirty="0"/>
              <a:t> October</a:t>
            </a:r>
            <a:r>
              <a:rPr lang="en-GB" sz="1800" b="0" i="0" u="none" strike="noStrike" baseline="0" dirty="0">
                <a:solidFill>
                  <a:srgbClr val="FF0000"/>
                </a:solidFill>
              </a:rPr>
              <a:t>. </a:t>
            </a:r>
            <a:r>
              <a:rPr lang="en-GB" sz="1800" b="0" i="0" u="none" strike="noStrike" baseline="0" dirty="0"/>
              <a:t>Provided they have registered online and given a valid e-mail address, they will also be notified of their child’s assessment by an automatic e-mail after 4pm on 16</a:t>
            </a:r>
            <a:r>
              <a:rPr lang="en-GB" sz="1800" b="0" i="0" u="none" strike="noStrike" baseline="30000" dirty="0"/>
              <a:t>th</a:t>
            </a:r>
            <a:r>
              <a:rPr lang="en-GB" sz="1800" b="0" i="0" u="none" strike="noStrike" dirty="0"/>
              <a:t> </a:t>
            </a:r>
            <a:r>
              <a:rPr lang="en-GB" sz="1800" b="0" i="0" u="none" strike="noStrike" baseline="0" dirty="0"/>
              <a:t>October. (The high volume of online applications means that e-mails may take some time to arrive.)</a:t>
            </a:r>
          </a:p>
          <a:p>
            <a:endParaRPr lang="en-GB" sz="1800" b="0" i="0" u="none" strike="noStrike" baseline="0" dirty="0"/>
          </a:p>
          <a:p>
            <a:r>
              <a:rPr lang="en-GB" sz="1800" b="0" i="0" u="none" strike="noStrike" baseline="0" dirty="0"/>
              <a:t>Test scores are available from school. </a:t>
            </a:r>
          </a:p>
          <a:p>
            <a:endParaRPr lang="en-GB" sz="1800" b="0" i="0" u="none" strike="noStrike" baseline="0" dirty="0"/>
          </a:p>
          <a:p>
            <a:r>
              <a:rPr lang="en-GB" sz="1800" b="0" i="0" u="none" strike="noStrike" baseline="0" dirty="0"/>
              <a:t>If you need further advice, please email the secondary admissions team at </a:t>
            </a:r>
            <a:r>
              <a:rPr lang="en-GB" sz="1800" b="0" i="0" u="sng" strike="noStrike" baseline="0" dirty="0">
                <a:solidFill>
                  <a:srgbClr val="0000FF"/>
                </a:solidFill>
                <a:hlinkClick r:id="rId2">
                  <a:extLst>
                    <a:ext uri="{A12FA001-AC4F-418D-AE19-62706E023703}">
                      <ahyp:hlinkClr xmlns:ahyp="http://schemas.microsoft.com/office/drawing/2018/hyperlinkcolor" val="tx"/>
                    </a:ext>
                  </a:extLst>
                </a:hlinkClick>
              </a:rPr>
              <a:t>kent.admissions@kent.gov.uk</a:t>
            </a:r>
            <a:r>
              <a:rPr lang="en-GB" sz="1800" b="0" i="0" u="sng" strike="noStrike" dirty="0">
                <a:solidFill>
                  <a:srgbClr val="0000FF"/>
                </a:solidFill>
                <a:hlinkClick r:id="rId2">
                  <a:extLst>
                    <a:ext uri="{A12FA001-AC4F-418D-AE19-62706E023703}">
                      <ahyp:hlinkClr xmlns:ahyp="http://schemas.microsoft.com/office/drawing/2018/hyperlinkcolor" val="tx"/>
                    </a:ext>
                  </a:extLst>
                </a:hlinkClick>
              </a:rPr>
              <a:t> </a:t>
            </a:r>
          </a:p>
          <a:p>
            <a:pPr marL="0" indent="0">
              <a:buNone/>
            </a:pPr>
            <a:r>
              <a:rPr lang="en-GB" sz="1800" b="0" i="0" strike="noStrike" baseline="0" dirty="0"/>
              <a:t>quoting</a:t>
            </a:r>
            <a:r>
              <a:rPr lang="en-GB" sz="1800" b="0" i="0" strike="noStrike" baseline="0" dirty="0">
                <a:hlinkClick r:id="rId2">
                  <a:extLst>
                    <a:ext uri="{A12FA001-AC4F-418D-AE19-62706E023703}">
                      <ahyp:hlinkClr xmlns:ahyp="http://schemas.microsoft.com/office/drawing/2018/hyperlinkcolor" val="tx"/>
                    </a:ext>
                  </a:extLst>
                </a:hlinkClick>
              </a:rPr>
              <a:t> your child's Pupil ID for security purposes.</a:t>
            </a:r>
          </a:p>
          <a:p>
            <a:pPr marL="0" indent="0">
              <a:buNone/>
            </a:pPr>
            <a:endParaRPr lang="en-GB" sz="1800" b="0" i="0" u="none" strike="noStrike" baseline="0" dirty="0"/>
          </a:p>
          <a:p>
            <a:r>
              <a:rPr lang="en-GB" sz="1800" b="0" i="0" u="none" strike="noStrike" baseline="0" dirty="0"/>
              <a:t>An explanation of score will be provided after the test has taken place.</a:t>
            </a:r>
          </a:p>
          <a:p>
            <a:endParaRPr lang="en-GB" sz="1400" dirty="0"/>
          </a:p>
        </p:txBody>
      </p:sp>
    </p:spTree>
    <p:extLst>
      <p:ext uri="{BB962C8B-B14F-4D97-AF65-F5344CB8AC3E}">
        <p14:creationId xmlns:p14="http://schemas.microsoft.com/office/powerpoint/2010/main" val="978822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0" u="none" strike="noStrike" baseline="0" dirty="0">
                <a:latin typeface="+mn-lt"/>
              </a:rPr>
              <a:t>How the scores are set</a:t>
            </a:r>
            <a:br>
              <a:rPr lang="en-GB" b="1" i="0" u="none" strike="noStrike" baseline="0" dirty="0">
                <a:latin typeface="Times New Roman"/>
              </a:rPr>
            </a:br>
            <a:endParaRPr lang="en-GB" dirty="0"/>
          </a:p>
        </p:txBody>
      </p:sp>
      <p:sp>
        <p:nvSpPr>
          <p:cNvPr id="3" name="Content Placeholder 2"/>
          <p:cNvSpPr>
            <a:spLocks noGrp="1"/>
          </p:cNvSpPr>
          <p:nvPr>
            <p:ph idx="1"/>
          </p:nvPr>
        </p:nvSpPr>
        <p:spPr>
          <a:xfrm>
            <a:off x="457200" y="980728"/>
            <a:ext cx="8219256" cy="5400600"/>
          </a:xfrm>
        </p:spPr>
        <p:txBody>
          <a:bodyPr>
            <a:normAutofit lnSpcReduction="10000"/>
          </a:bodyPr>
          <a:lstStyle/>
          <a:p>
            <a:r>
              <a:rPr lang="en-GB" sz="1600" b="0" i="0" u="none" strike="noStrike" baseline="0" dirty="0"/>
              <a:t>The score for a grammar school assessment is different every year. They are set depending on the range of results children achieve. If lots of children scored very highly on the test, the pass mark is set higher. If lots of children get low scores, the pass mark is set lower.</a:t>
            </a:r>
          </a:p>
          <a:p>
            <a:endParaRPr lang="en-GB" sz="1600" b="0" i="0" u="none" strike="noStrike" baseline="0" dirty="0"/>
          </a:p>
          <a:p>
            <a:r>
              <a:rPr lang="en-GB" sz="1600" b="0" i="0" u="none" strike="noStrike" baseline="0" dirty="0"/>
              <a:t>Marks are adjusted very slightly to allow for each child's age when they take the test. This is done through a statistical process called standardisation, to make sure that a child's results are compared with the performance of other children the same age.</a:t>
            </a:r>
          </a:p>
          <a:p>
            <a:endParaRPr lang="en-GB" sz="1600" b="0" i="0" u="none" strike="noStrike" baseline="0" dirty="0"/>
          </a:p>
          <a:p>
            <a:r>
              <a:rPr lang="en-GB" sz="1600" b="0" i="0" u="none" strike="noStrike" baseline="0" dirty="0"/>
              <a:t>A standardised score of 100 represents an average performance for a child of a given age, with the lowest standardised score normally around 69</a:t>
            </a:r>
            <a:r>
              <a:rPr lang="en-GB" sz="1600" b="0" i="0" u="none" strike="noStrike" dirty="0"/>
              <a:t> </a:t>
            </a:r>
            <a:r>
              <a:rPr lang="en-GB" sz="1600" b="0" i="0" u="none" strike="noStrike" baseline="0" dirty="0"/>
              <a:t>and the highest around 141.</a:t>
            </a:r>
            <a:r>
              <a:rPr lang="en-GB" sz="1600" dirty="0"/>
              <a:t> The highest possible total score is 423.</a:t>
            </a:r>
            <a:endParaRPr lang="en-GB" sz="1600" b="0" i="0" u="none" strike="noStrike" baseline="0" dirty="0"/>
          </a:p>
          <a:p>
            <a:endParaRPr lang="en-GB" sz="1600" b="0" i="0" u="none" strike="noStrike" baseline="0" dirty="0"/>
          </a:p>
          <a:p>
            <a:r>
              <a:rPr lang="en-GB" sz="1600" b="0" i="0" u="none" strike="noStrike" baseline="0" dirty="0"/>
              <a:t>Until Kent pupils have taken the tests, it is not possible to predict the threshold for grammar school in a particular year. However, it is usually set using a minimum overall score and a minimum score for a single section</a:t>
            </a:r>
            <a:r>
              <a:rPr lang="en-GB" sz="1600" dirty="0"/>
              <a:t>. </a:t>
            </a:r>
          </a:p>
          <a:p>
            <a:endParaRPr lang="en-GB" sz="1600" dirty="0"/>
          </a:p>
          <a:p>
            <a:r>
              <a:rPr lang="en-GB" sz="1600" b="1" dirty="0"/>
              <a:t>Last year, </a:t>
            </a:r>
            <a:r>
              <a:rPr lang="en-GB" sz="1600" dirty="0"/>
              <a:t>to be given a grammar school assessment, children need to get a total score </a:t>
            </a:r>
            <a:r>
              <a:rPr lang="en-GB" sz="1600" b="1" u="sng" dirty="0"/>
              <a:t>of 332 or more, with no single score lower than 106.</a:t>
            </a:r>
            <a:endParaRPr lang="en-GB" sz="1600" b="1" i="0" u="sng" strike="noStrike" baseline="0" dirty="0"/>
          </a:p>
          <a:p>
            <a:endParaRPr lang="en-GB" sz="1600" b="1" i="0" u="sng" strike="noStrike" baseline="0" dirty="0"/>
          </a:p>
          <a:p>
            <a:r>
              <a:rPr lang="en-GB" sz="1600" b="0" i="0" u="none" strike="noStrike" baseline="0" dirty="0"/>
              <a:t>You can't appeal against your child's Kent Test results.</a:t>
            </a:r>
            <a:r>
              <a:rPr lang="en-GB" sz="1400" b="0" i="0" u="none" strike="noStrike" baseline="0" dirty="0"/>
              <a:t>	</a:t>
            </a:r>
            <a:endParaRPr lang="en-GB" sz="1400" dirty="0"/>
          </a:p>
        </p:txBody>
      </p:sp>
    </p:spTree>
    <p:extLst>
      <p:ext uri="{BB962C8B-B14F-4D97-AF65-F5344CB8AC3E}">
        <p14:creationId xmlns:p14="http://schemas.microsoft.com/office/powerpoint/2010/main" val="1544118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latin typeface="+mn-lt"/>
              </a:rPr>
              <a:t>Applications for secondary school will open in early September 2025</a:t>
            </a:r>
            <a:br>
              <a:rPr lang="en-GB" dirty="0"/>
            </a:br>
            <a:endParaRPr lang="en-GB" dirty="0"/>
          </a:p>
        </p:txBody>
      </p:sp>
      <p:sp>
        <p:nvSpPr>
          <p:cNvPr id="3" name="Content Placeholder 2"/>
          <p:cNvSpPr>
            <a:spLocks noGrp="1"/>
          </p:cNvSpPr>
          <p:nvPr>
            <p:ph idx="1"/>
          </p:nvPr>
        </p:nvSpPr>
        <p:spPr>
          <a:xfrm>
            <a:off x="457200" y="1268760"/>
            <a:ext cx="8229600" cy="5184576"/>
          </a:xfrm>
        </p:spPr>
        <p:txBody>
          <a:bodyPr>
            <a:normAutofit fontScale="40000" lnSpcReduction="20000"/>
          </a:bodyPr>
          <a:lstStyle/>
          <a:p>
            <a:r>
              <a:rPr lang="en-GB" sz="4200" dirty="0"/>
              <a:t>You need to submit your school choices by </a:t>
            </a:r>
            <a:r>
              <a:rPr lang="en-GB" sz="4200" b="1" u="sng" dirty="0"/>
              <a:t>31</a:t>
            </a:r>
            <a:r>
              <a:rPr lang="en-GB" sz="4200" b="1" u="sng" baseline="30000" dirty="0"/>
              <a:t>st</a:t>
            </a:r>
            <a:r>
              <a:rPr lang="en-GB" sz="4200" b="1" u="sng" dirty="0"/>
              <a:t> October 2025.</a:t>
            </a:r>
          </a:p>
          <a:p>
            <a:r>
              <a:rPr lang="en-GB" sz="4200" dirty="0"/>
              <a:t>If your child took the test and was successfully grammar school assessed, the school will consider your application. However, this does not guarantee your child will be offered a place. If more children qualify for places than the number of places available, the school will use its </a:t>
            </a:r>
            <a:r>
              <a:rPr lang="en-GB" sz="4200" dirty="0">
                <a:solidFill>
                  <a:srgbClr val="FF0000"/>
                </a:solidFill>
                <a:hlinkClick r:id="rId2"/>
              </a:rPr>
              <a:t>admissions criteria to decide which children to offer places to. If you are not offered a place at a grammar school you can </a:t>
            </a:r>
            <a:r>
              <a:rPr lang="en-GB" sz="4200" dirty="0">
                <a:solidFill>
                  <a:srgbClr val="FF0000"/>
                </a:solidFill>
                <a:hlinkClick r:id="rId3"/>
              </a:rPr>
              <a:t>appeal to explain why you think grammar school is a suitable option for your child. Your child may be placed on a waiting list.</a:t>
            </a:r>
          </a:p>
          <a:p>
            <a:pPr marL="0" indent="0">
              <a:buNone/>
            </a:pPr>
            <a:endParaRPr lang="en-GB" sz="4200" dirty="0">
              <a:hlinkClick r:id="rId3"/>
            </a:endParaRPr>
          </a:p>
          <a:p>
            <a:r>
              <a:rPr lang="en-GB" sz="4200" dirty="0"/>
              <a:t>If your child was not successfully grammar school assessed or did not take the test, a grammar school will turn down your application, and you'll be offered a different school. You have the right to </a:t>
            </a:r>
            <a:r>
              <a:rPr lang="en-GB" sz="4200" dirty="0">
                <a:hlinkClick r:id="rId3"/>
              </a:rPr>
              <a:t>appeal to explain why you think grammar school is a suitable option for your child.</a:t>
            </a:r>
          </a:p>
          <a:p>
            <a:endParaRPr lang="en-GB" sz="4200" dirty="0">
              <a:hlinkClick r:id="rId3"/>
            </a:endParaRPr>
          </a:p>
          <a:p>
            <a:r>
              <a:rPr lang="en-GB" sz="4200" b="1" dirty="0"/>
              <a:t>Appeals: </a:t>
            </a:r>
            <a:r>
              <a:rPr lang="en-GB" sz="4200" dirty="0"/>
              <a:t>The waiting list is separate from and additional to the appeals process. Parents have a statutory right to appeal for any school which they have been refused, even if they have been offered a school they named higher on their SCAF, or if the school they want is a grammar school and their child has not qualified for a place on grounds of ability.</a:t>
            </a:r>
          </a:p>
          <a:p>
            <a:endParaRPr lang="en-GB" dirty="0">
              <a:hlinkClick r:id="rId3"/>
            </a:endParaRPr>
          </a:p>
          <a:p>
            <a:endParaRPr lang="en-GB" dirty="0">
              <a:hlinkClick r:id="rId3"/>
            </a:endParaRPr>
          </a:p>
          <a:p>
            <a:pPr marL="0" indent="0">
              <a:buNone/>
            </a:pPr>
            <a:endParaRPr lang="en-GB" dirty="0">
              <a:hlinkClick r:id="rId3"/>
            </a:endParaRPr>
          </a:p>
          <a:p>
            <a:endParaRPr lang="en-GB" dirty="0"/>
          </a:p>
          <a:p>
            <a:endParaRPr lang="en-GB" dirty="0"/>
          </a:p>
        </p:txBody>
      </p:sp>
    </p:spTree>
    <p:extLst>
      <p:ext uri="{BB962C8B-B14F-4D97-AF65-F5344CB8AC3E}">
        <p14:creationId xmlns:p14="http://schemas.microsoft.com/office/powerpoint/2010/main" val="37835890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754</TotalTime>
  <Words>1592</Words>
  <Application>Microsoft Office PowerPoint</Application>
  <PresentationFormat>On-screen Show (4:3)</PresentationFormat>
  <Paragraphs>93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Office Theme</vt:lpstr>
      <vt:lpstr>Secondary School Entrance Procedures for Sept 2026 </vt:lpstr>
      <vt:lpstr>You will soon be asked to choose a secondary school for your child. </vt:lpstr>
      <vt:lpstr>Choosing a school </vt:lpstr>
      <vt:lpstr>The Kent Test dates for 2025 are: </vt:lpstr>
      <vt:lpstr>The Kent Test </vt:lpstr>
      <vt:lpstr>The Tests </vt:lpstr>
      <vt:lpstr>Test results </vt:lpstr>
      <vt:lpstr>How the scores are set </vt:lpstr>
      <vt:lpstr>Applications for secondary school will open in early September 2025 </vt:lpstr>
      <vt:lpstr>     </vt:lpstr>
    </vt:vector>
  </TitlesOfParts>
  <Company>Deal Parochial CE Aided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Secondary School entrance procedures 2015/2016</dc:title>
  <dc:creator>Justine Brown</dc:creator>
  <cp:lastModifiedBy>Katherine Porteous</cp:lastModifiedBy>
  <cp:revision>89</cp:revision>
  <dcterms:created xsi:type="dcterms:W3CDTF">2015-05-13T09:05:55Z</dcterms:created>
  <dcterms:modified xsi:type="dcterms:W3CDTF">2025-05-22T08:42:13Z</dcterms:modified>
</cp:coreProperties>
</file>